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Lst>
  <p:notesMasterIdLst>
    <p:notesMasterId r:id="rId4"/>
  </p:notesMasterIdLst>
  <p:handoutMasterIdLst>
    <p:handoutMasterId r:id="rId5"/>
  </p:handoutMasterIdLst>
  <p:sldIdLst>
    <p:sldId id="297" r:id="rId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0B8"/>
    <a:srgbClr val="000000"/>
    <a:srgbClr val="0070C1"/>
    <a:srgbClr val="000F7E"/>
    <a:srgbClr val="09198D"/>
    <a:srgbClr val="FF9129"/>
    <a:srgbClr val="00AA64"/>
    <a:srgbClr val="0A197E"/>
    <a:srgbClr val="69C3FF"/>
    <a:srgbClr val="EB0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62"/>
    <p:restoredTop sz="94953"/>
  </p:normalViewPr>
  <p:slideViewPr>
    <p:cSldViewPr snapToGrid="0" snapToObjects="1" showGuides="1">
      <p:cViewPr varScale="1">
        <p:scale>
          <a:sx n="210" d="100"/>
          <a:sy n="210" d="100"/>
        </p:scale>
        <p:origin x="1134" y="174"/>
      </p:cViewPr>
      <p:guideLst>
        <p:guide/>
        <p:guide orient="horz" pos="1620"/>
      </p:guideLst>
    </p:cSldViewPr>
  </p:slideViewPr>
  <p:outlineViewPr>
    <p:cViewPr>
      <p:scale>
        <a:sx n="33" d="100"/>
        <a:sy n="33" d="100"/>
      </p:scale>
      <p:origin x="0" y="-38112"/>
    </p:cViewPr>
  </p:outlineViewPr>
  <p:notesTextViewPr>
    <p:cViewPr>
      <p:scale>
        <a:sx n="1" d="1"/>
        <a:sy n="1" d="1"/>
      </p:scale>
      <p:origin x="0" y="0"/>
    </p:cViewPr>
  </p:notesTextViewPr>
  <p:sorterViewPr>
    <p:cViewPr>
      <p:scale>
        <a:sx n="150" d="100"/>
        <a:sy n="150" d="100"/>
      </p:scale>
      <p:origin x="0" y="0"/>
    </p:cViewPr>
  </p:sorterViewPr>
  <p:notesViewPr>
    <p:cSldViewPr snapToGrid="0" snapToObjects="1" showGuides="1">
      <p:cViewPr varScale="1">
        <p:scale>
          <a:sx n="90" d="100"/>
          <a:sy n="90" d="100"/>
        </p:scale>
        <p:origin x="384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E6B804-3E45-364D-A045-BB358CB8E6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F8BAC92-B99D-FF4D-A990-D686745CA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05749E-04CE-F245-A958-C4F030697BC8}" type="datetimeFigureOut">
              <a:rPr lang="en-US" smtClean="0"/>
              <a:t>1/11/2025</a:t>
            </a:fld>
            <a:endParaRPr lang="en-US"/>
          </a:p>
        </p:txBody>
      </p:sp>
      <p:sp>
        <p:nvSpPr>
          <p:cNvPr id="4" name="Footer Placeholder 3">
            <a:extLst>
              <a:ext uri="{FF2B5EF4-FFF2-40B4-BE49-F238E27FC236}">
                <a16:creationId xmlns:a16="http://schemas.microsoft.com/office/drawing/2014/main" id="{C3D6A46C-39E5-FF4C-9921-815AC4BE94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EFC7B7-2133-5C4A-AC28-C1AA9FF1AC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9CEA21-F2A0-454B-B622-7D3A8835AF67}" type="slidenum">
              <a:rPr lang="en-US" smtClean="0"/>
              <a:t>‹#›</a:t>
            </a:fld>
            <a:endParaRPr lang="en-US"/>
          </a:p>
        </p:txBody>
      </p:sp>
    </p:spTree>
    <p:extLst>
      <p:ext uri="{BB962C8B-B14F-4D97-AF65-F5344CB8AC3E}">
        <p14:creationId xmlns:p14="http://schemas.microsoft.com/office/powerpoint/2010/main" val="16098695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264E-8066-E947-B6B5-B5BD434D7B6B}"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D52D-A3F1-4B43-9554-93E43582DB8E}" type="slidenum">
              <a:rPr lang="en-US" smtClean="0"/>
              <a:t>‹#›</a:t>
            </a:fld>
            <a:endParaRPr lang="en-US"/>
          </a:p>
        </p:txBody>
      </p:sp>
    </p:spTree>
    <p:extLst>
      <p:ext uri="{BB962C8B-B14F-4D97-AF65-F5344CB8AC3E}">
        <p14:creationId xmlns:p14="http://schemas.microsoft.com/office/powerpoint/2010/main" val="793839484"/>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78D693-BA62-1E4A-A3D2-53CDC72AAEC3}"/>
              </a:ext>
            </a:extLst>
          </p:cNvPr>
          <p:cNvPicPr>
            <a:picLocks noChangeAspect="1"/>
          </p:cNvPicPr>
          <p:nvPr userDrawn="1"/>
        </p:nvPicPr>
        <p:blipFill>
          <a:blip r:embed="rId2"/>
          <a:stretch>
            <a:fillRect/>
          </a:stretch>
        </p:blipFill>
        <p:spPr>
          <a:xfrm>
            <a:off x="338560" y="190440"/>
            <a:ext cx="8805439" cy="4953060"/>
          </a:xfrm>
          <a:prstGeom prst="rect">
            <a:avLst/>
          </a:prstGeom>
          <a:ln>
            <a:noFill/>
          </a:ln>
        </p:spPr>
      </p:pic>
      <p:sp>
        <p:nvSpPr>
          <p:cNvPr id="2" name="Title 1"/>
          <p:cNvSpPr>
            <a:spLocks noGrp="1"/>
          </p:cNvSpPr>
          <p:nvPr>
            <p:ph type="ctrTitle" hasCustomPrompt="1"/>
          </p:nvPr>
        </p:nvSpPr>
        <p:spPr>
          <a:xfrm>
            <a:off x="457374" y="1486403"/>
            <a:ext cx="3830320" cy="116955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457200" y="2671309"/>
            <a:ext cx="3830320" cy="485140"/>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userDrawn="1"/>
        </p:nvPicPr>
        <p:blipFill>
          <a:blip r:embed="rId3"/>
          <a:stretch>
            <a:fillRect/>
          </a:stretch>
        </p:blipFill>
        <p:spPr>
          <a:xfrm>
            <a:off x="0" y="-58373"/>
            <a:ext cx="3331464" cy="1529754"/>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457200" y="3297127"/>
            <a:ext cx="2714105" cy="243609"/>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12" name="Slide Number Placeholder 3">
            <a:extLst>
              <a:ext uri="{FF2B5EF4-FFF2-40B4-BE49-F238E27FC236}">
                <a16:creationId xmlns:a16="http://schemas.microsoft.com/office/drawing/2014/main" id="{85AE9854-7A76-C34E-9D7F-DE749A698C73}"/>
              </a:ext>
            </a:extLst>
          </p:cNvPr>
          <p:cNvSpPr txBox="1">
            <a:spLocks/>
          </p:cNvSpPr>
          <p:nvPr userDrawn="1"/>
        </p:nvSpPr>
        <p:spPr>
          <a:xfrm>
            <a:off x="8705088"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22" name="Date Placeholder 3">
            <a:extLst>
              <a:ext uri="{FF2B5EF4-FFF2-40B4-BE49-F238E27FC236}">
                <a16:creationId xmlns:a16="http://schemas.microsoft.com/office/drawing/2014/main" id="{DD9D28ED-2D06-3A46-9727-8A9B2D7E7F63}"/>
              </a:ext>
            </a:extLst>
          </p:cNvPr>
          <p:cNvSpPr txBox="1">
            <a:spLocks/>
          </p:cNvSpPr>
          <p:nvPr userDrawn="1"/>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1/11/2025</a:t>
            </a:fld>
            <a:endParaRPr lang="en-US" dirty="0"/>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457200" y="4140122"/>
            <a:ext cx="2597150" cy="379412"/>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userDrawn="1"/>
        </p:nvPicPr>
        <p:blipFill>
          <a:blip r:embed="rId4"/>
          <a:stretch>
            <a:fillRect/>
          </a:stretch>
        </p:blipFill>
        <p:spPr>
          <a:xfrm>
            <a:off x="336401" y="4751400"/>
            <a:ext cx="598099" cy="274637"/>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userDrawn="1"/>
        </p:nvSpPr>
        <p:spPr>
          <a:xfrm>
            <a:off x="918682" y="4859907"/>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45720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457200" y="457200"/>
            <a:ext cx="8229600"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84632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45720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84632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457200"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457200"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457200"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457200"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5001768"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5001768"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5001768"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5001768"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457200" y="1143000"/>
            <a:ext cx="249328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457200"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457200"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27400"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35992"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3599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35991"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188617"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98777" y="3520440"/>
            <a:ext cx="2496312" cy="18288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9963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98067" y="3246120"/>
            <a:ext cx="2496312" cy="182880"/>
          </a:xfrm>
        </p:spPr>
        <p:txBody>
          <a:bodyPr lIns="0" tIns="0" rIns="0" bIns="0"/>
          <a:lstStyle>
            <a:lvl1pPr marL="0" indent="0">
              <a:lnSpc>
                <a:spcPct val="100000"/>
              </a:lnSpc>
              <a:spcBef>
                <a:spcPts val="0"/>
              </a:spcBef>
              <a:buNone/>
              <a:defRPr sz="700" b="0" i="1">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36" userDrawn="1">
          <p15:clr>
            <a:srgbClr val="FBAE40"/>
          </p15:clr>
        </p15:guide>
        <p15:guide id="2" pos="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4572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4572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4572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4572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009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009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009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009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345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345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345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345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8580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8580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8580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8580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457200" y="1143000"/>
            <a:ext cx="8229600" cy="3106216"/>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457200" y="4396742"/>
            <a:ext cx="82296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832136" y="0"/>
            <a:ext cx="565609" cy="565609"/>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832136" y="999242"/>
            <a:ext cx="565609" cy="565609"/>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832136" y="2036191"/>
            <a:ext cx="565609" cy="565609"/>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832136" y="3073140"/>
            <a:ext cx="565609" cy="565609"/>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715416"/>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109430" y="-2497"/>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109430" y="987317"/>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109430" y="203369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109430" y="308006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832136" y="4156183"/>
            <a:ext cx="565609" cy="56560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109430" y="416311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284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457200" y="457200"/>
            <a:ext cx="8229600" cy="667512"/>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473671"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897816"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1106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5141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17658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60364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473671"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1917717"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2119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45412"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20088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600235"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457519" y="3042072"/>
            <a:ext cx="1097280"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868606"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29855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743305"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172200"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59623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12463272" cy="3195638"/>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457200" y="457200"/>
            <a:ext cx="452628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4" name="Text Placeholder 13">
            <a:extLst>
              <a:ext uri="{FF2B5EF4-FFF2-40B4-BE49-F238E27FC236}">
                <a16:creationId xmlns:a16="http://schemas.microsoft.com/office/drawing/2014/main" id="{A66E7E14-724D-564D-8C8A-AA19AF322B91}"/>
              </a:ext>
            </a:extLst>
          </p:cNvPr>
          <p:cNvSpPr>
            <a:spLocks noGrp="1"/>
          </p:cNvSpPr>
          <p:nvPr>
            <p:ph type="body" sz="quarter" idx="18" hasCustomPrompt="1"/>
          </p:nvPr>
        </p:nvSpPr>
        <p:spPr>
          <a:xfrm>
            <a:off x="3871609" y="4420821"/>
            <a:ext cx="1505063"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457200" y="1143000"/>
            <a:ext cx="4525963" cy="3195638"/>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CB73A-3EB2-0F4B-A749-FE602CE5F246}"/>
              </a:ext>
            </a:extLst>
          </p:cNvPr>
          <p:cNvPicPr>
            <a:picLocks noChangeAspect="1"/>
          </p:cNvPicPr>
          <p:nvPr userDrawn="1"/>
        </p:nvPicPr>
        <p:blipFill rotWithShape="1">
          <a:blip r:embed="rId2"/>
          <a:srcRect l="7867" t="3208" r="30052" b="19629"/>
          <a:stretch/>
        </p:blipFill>
        <p:spPr>
          <a:xfrm>
            <a:off x="3064933" y="-141546"/>
            <a:ext cx="6079068" cy="5285046"/>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142999"/>
            <a:ext cx="8226054" cy="320040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userDrawn="1"/>
        </p:nvSpPr>
        <p:spPr>
          <a:xfrm>
            <a:off x="8705088"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userDrawn="1"/>
        </p:nvSpPr>
        <p:spPr>
          <a:xfrm>
            <a:off x="8074152" y="4846320"/>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1/11/2025</a:t>
            </a:fld>
            <a:endParaRPr lang="en-US" dirty="0"/>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18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1143000"/>
            <a:ext cx="8226055"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508760"/>
            <a:ext cx="8226054" cy="2906613"/>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108"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30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457200" y="457200"/>
            <a:ext cx="4523368"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D444A7A8-335B-174E-9471-7B8989F42967}"/>
              </a:ext>
            </a:extLst>
          </p:cNvPr>
          <p:cNvPicPr>
            <a:picLocks noChangeAspect="1"/>
          </p:cNvPicPr>
          <p:nvPr userDrawn="1"/>
        </p:nvPicPr>
        <p:blipFill>
          <a:blip r:embed="rId2"/>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7"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8"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1" name="Text Placeholder 13">
            <a:extLst>
              <a:ext uri="{FF2B5EF4-FFF2-40B4-BE49-F238E27FC236}">
                <a16:creationId xmlns:a16="http://schemas.microsoft.com/office/drawing/2014/main" id="{2C113B2A-25B6-4D4F-BE66-8FD128DADFB0}"/>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B3BC7184-67F4-D44E-A683-638A4BD086F4}"/>
              </a:ext>
            </a:extLst>
          </p:cNvPr>
          <p:cNvPicPr>
            <a:picLocks noChangeAspect="1"/>
          </p:cNvPicPr>
          <p:nvPr userDrawn="1"/>
        </p:nvPicPr>
        <p:blipFill>
          <a:blip r:embed="rId2"/>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66276"/>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332841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708182"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p>
        </p:txBody>
      </p:sp>
      <p:pic>
        <p:nvPicPr>
          <p:cNvPr id="10" name="Picture 9">
            <a:extLst>
              <a:ext uri="{FF2B5EF4-FFF2-40B4-BE49-F238E27FC236}">
                <a16:creationId xmlns:a16="http://schemas.microsoft.com/office/drawing/2014/main" id="{10DDB747-6C5D-1648-A189-AC12B7E17882}"/>
              </a:ext>
            </a:extLst>
          </p:cNvPr>
          <p:cNvPicPr>
            <a:picLocks noChangeAspect="1"/>
          </p:cNvPicPr>
          <p:nvPr userDrawn="1"/>
        </p:nvPicPr>
        <p:blipFill>
          <a:blip r:embed="rId17"/>
          <a:stretch>
            <a:fillRect/>
          </a:stretch>
        </p:blipFill>
        <p:spPr>
          <a:xfrm>
            <a:off x="329184" y="4811397"/>
            <a:ext cx="1033271" cy="202062"/>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24" r:id="rId15"/>
  </p:sldLayoutIdLst>
  <p:hf hd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userDrawn="1"/>
        </p:nvSpPr>
        <p:spPr>
          <a:xfrm>
            <a:off x="8705088"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userDrawn="1"/>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1/11/2025</a:t>
            </a:fld>
            <a:endParaRPr lang="en-US"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457200" y="457200"/>
            <a:ext cx="7886700" cy="66751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457200" y="1143000"/>
            <a:ext cx="7886700" cy="32623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3F50E74A-F632-C648-A3E6-DE91F9708731}"/>
              </a:ext>
            </a:extLst>
          </p:cNvPr>
          <p:cNvPicPr>
            <a:picLocks noChangeAspect="1"/>
          </p:cNvPicPr>
          <p:nvPr userDrawn="1"/>
        </p:nvPicPr>
        <p:blipFill>
          <a:blip r:embed="rId6"/>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675" r:id="rId1"/>
    <p:sldLayoutId id="2147483708" r:id="rId2"/>
    <p:sldLayoutId id="2147483694" r:id="rId3"/>
    <p:sldLayoutId id="2147483705" r:id="rId4"/>
  </p:sldLayoutIdLst>
  <p:hf hdr="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375"/>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s://lanl.jobs/search/searchjobs?keyword=%23ALDWRecruiting" TargetMode="External"/><Relationship Id="rId7" Type="http://schemas.openxmlformats.org/officeDocument/2006/relationships/hyperlink" Target="https://docs.google.com/forms/d/e/1FAIpQLSfYBep7h8aDgcq-Se-pEJH7JeZuxtFvwwRAX5a1Mo0I6tjVkQ/viewform" TargetMode="External"/><Relationship Id="rId2" Type="http://schemas.openxmlformats.org/officeDocument/2006/relationships/hyperlink" Target="https://organizations.lanl.gov/weapons-engineering/" TargetMode="External"/><Relationship Id="rId1" Type="http://schemas.openxmlformats.org/officeDocument/2006/relationships/slideLayout" Target="../slideLayouts/slideLayout10.xml"/><Relationship Id="rId6" Type="http://schemas.openxmlformats.org/officeDocument/2006/relationships/hyperlink" Target="https://organizations.lanl.gov/weapons-production/pit-technologies/" TargetMode="External"/><Relationship Id="rId11" Type="http://schemas.openxmlformats.org/officeDocument/2006/relationships/image" Target="../media/image10.png"/><Relationship Id="rId5" Type="http://schemas.openxmlformats.org/officeDocument/2006/relationships/hyperlink" Target="https://organizations.lanl.gov/weapons-production/" TargetMode="External"/><Relationship Id="rId10" Type="http://schemas.openxmlformats.org/officeDocument/2006/relationships/image" Target="../media/image9.png"/><Relationship Id="rId4" Type="http://schemas.openxmlformats.org/officeDocument/2006/relationships/hyperlink" Target="https://docs.google.com/forms/d/e/1FAIpQLSdIUozs7-Via_LMp3MxwfRxHixAalrd9RFWsxg8Kki14ACbJg/viewform?usp=header" TargetMode="External"/><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DCFE0BE-C9F5-EB40-9BB9-704EE12306C3}"/>
              </a:ext>
            </a:extLst>
          </p:cNvPr>
          <p:cNvSpPr>
            <a:spLocks noGrp="1"/>
          </p:cNvSpPr>
          <p:nvPr>
            <p:ph type="body" sz="quarter" idx="15"/>
          </p:nvPr>
        </p:nvSpPr>
        <p:spPr>
          <a:xfrm>
            <a:off x="243555" y="410396"/>
            <a:ext cx="3840480" cy="278374"/>
          </a:xfrm>
        </p:spPr>
        <p:txBody>
          <a:bodyPr>
            <a:normAutofit/>
          </a:bodyPr>
          <a:lstStyle/>
          <a:p>
            <a:pPr algn="ctr"/>
            <a:r>
              <a:rPr lang="en-US" sz="1600" dirty="0">
                <a:solidFill>
                  <a:schemeClr val="tx1"/>
                </a:solidFill>
              </a:rPr>
              <a:t>Weapons Engineering (ALDW)</a:t>
            </a:r>
          </a:p>
        </p:txBody>
      </p:sp>
      <p:sp>
        <p:nvSpPr>
          <p:cNvPr id="7" name="Text Placeholder 6">
            <a:extLst>
              <a:ext uri="{FF2B5EF4-FFF2-40B4-BE49-F238E27FC236}">
                <a16:creationId xmlns:a16="http://schemas.microsoft.com/office/drawing/2014/main" id="{E2F8AD5A-4A9D-654D-A7F9-17F0D983D230}"/>
              </a:ext>
            </a:extLst>
          </p:cNvPr>
          <p:cNvSpPr>
            <a:spLocks noGrp="1"/>
          </p:cNvSpPr>
          <p:nvPr>
            <p:ph type="body" sz="quarter" idx="14"/>
          </p:nvPr>
        </p:nvSpPr>
        <p:spPr>
          <a:xfrm>
            <a:off x="457200" y="55548"/>
            <a:ext cx="8229600" cy="417195"/>
          </a:xfrm>
        </p:spPr>
        <p:txBody>
          <a:bodyPr/>
          <a:lstStyle/>
          <a:p>
            <a:pPr algn="ctr"/>
            <a:r>
              <a:rPr lang="en-US" sz="2000" dirty="0"/>
              <a:t>Opportunities at Los Alamos National Laboratory</a:t>
            </a:r>
          </a:p>
        </p:txBody>
      </p:sp>
      <p:sp>
        <p:nvSpPr>
          <p:cNvPr id="11" name="Text Placeholder 10">
            <a:extLst>
              <a:ext uri="{FF2B5EF4-FFF2-40B4-BE49-F238E27FC236}">
                <a16:creationId xmlns:a16="http://schemas.microsoft.com/office/drawing/2014/main" id="{580FD5D9-DF7F-2F46-88A8-3BF4D2E0ADA0}"/>
              </a:ext>
            </a:extLst>
          </p:cNvPr>
          <p:cNvSpPr>
            <a:spLocks noGrp="1"/>
          </p:cNvSpPr>
          <p:nvPr>
            <p:ph type="body" sz="quarter" idx="18"/>
          </p:nvPr>
        </p:nvSpPr>
        <p:spPr>
          <a:xfrm>
            <a:off x="4780105" y="423870"/>
            <a:ext cx="3840480" cy="354847"/>
          </a:xfrm>
        </p:spPr>
        <p:txBody>
          <a:bodyPr>
            <a:normAutofit/>
          </a:bodyPr>
          <a:lstStyle/>
          <a:p>
            <a:pPr algn="ctr"/>
            <a:r>
              <a:rPr lang="en-US" sz="1600" dirty="0">
                <a:solidFill>
                  <a:schemeClr val="tx1"/>
                </a:solidFill>
              </a:rPr>
              <a:t>Weapons Production (ALDWP)</a:t>
            </a:r>
          </a:p>
        </p:txBody>
      </p:sp>
      <p:sp>
        <p:nvSpPr>
          <p:cNvPr id="12" name="Text Placeholder 11">
            <a:extLst>
              <a:ext uri="{FF2B5EF4-FFF2-40B4-BE49-F238E27FC236}">
                <a16:creationId xmlns:a16="http://schemas.microsoft.com/office/drawing/2014/main" id="{F760AACB-CF38-9A4E-A186-786CE3191547}"/>
              </a:ext>
            </a:extLst>
          </p:cNvPr>
          <p:cNvSpPr>
            <a:spLocks noGrp="1"/>
          </p:cNvSpPr>
          <p:nvPr>
            <p:ph type="body" sz="quarter" idx="20"/>
          </p:nvPr>
        </p:nvSpPr>
        <p:spPr>
          <a:xfrm>
            <a:off x="309771" y="2510232"/>
            <a:ext cx="4054125" cy="2222871"/>
          </a:xfrm>
        </p:spPr>
        <p:txBody>
          <a:bodyPr/>
          <a:lstStyle/>
          <a:p>
            <a:pPr marL="0" indent="0" algn="just">
              <a:buNone/>
            </a:pPr>
            <a:r>
              <a:rPr lang="en-US" sz="1000" dirty="0">
                <a:effectLst/>
                <a:latin typeface="+mj-lt"/>
                <a:hlinkClick r:id="rId2"/>
              </a:rPr>
              <a:t>ALDW</a:t>
            </a:r>
            <a:r>
              <a:rPr lang="en-US" sz="1000" dirty="0">
                <a:effectLst/>
                <a:latin typeface="+mj-lt"/>
              </a:rPr>
              <a:t> integrates planning and execution of the stockpile stewardship program, and sustains most deployed U.S. nuclear weapons, leads warhead modernization programs, and executes integrated experimental programs. </a:t>
            </a:r>
            <a:endParaRPr lang="en-US" sz="1000" dirty="0">
              <a:latin typeface="+mj-lt"/>
            </a:endParaRPr>
          </a:p>
          <a:p>
            <a:pPr marL="0" indent="0" algn="just">
              <a:buNone/>
            </a:pPr>
            <a:r>
              <a:rPr lang="en-US" sz="1000" dirty="0">
                <a:effectLst/>
                <a:latin typeface="+mj-lt"/>
              </a:rPr>
              <a:t>ALDW is hiring engineers and engineering technologists from various subdisciplines who have graduated or will graduate in spring 2025, summer 2025, or fall 2025 with an undergraduate or graduate degree, and are able to begin full-time positions in Los Alamos, New Mexico, upon graduation. </a:t>
            </a:r>
            <a:endParaRPr lang="en-US" sz="1000" dirty="0">
              <a:latin typeface="+mj-lt"/>
            </a:endParaRPr>
          </a:p>
          <a:p>
            <a:pPr marL="0" indent="0" algn="just">
              <a:buNone/>
            </a:pPr>
            <a:r>
              <a:rPr lang="en-US" sz="1000" dirty="0">
                <a:effectLst/>
                <a:latin typeface="+mj-lt"/>
              </a:rPr>
              <a:t>ALDW hiring managers will be conducting interviews </a:t>
            </a:r>
            <a:r>
              <a:rPr lang="en-US" sz="1000" dirty="0">
                <a:latin typeface="+mj-lt"/>
              </a:rPr>
              <a:t>for </a:t>
            </a:r>
            <a:r>
              <a:rPr lang="en-US" sz="1000" dirty="0">
                <a:latin typeface="+mj-lt"/>
                <a:hlinkClick r:id="rId3"/>
              </a:rPr>
              <a:t>different full-time </a:t>
            </a:r>
            <a:r>
              <a:rPr lang="en-US" sz="1000" dirty="0">
                <a:effectLst/>
                <a:latin typeface="+mj-lt"/>
                <a:hlinkClick r:id="rId3"/>
              </a:rPr>
              <a:t>positions </a:t>
            </a:r>
            <a:r>
              <a:rPr lang="en-US" sz="1000" dirty="0">
                <a:effectLst/>
                <a:latin typeface="+mj-lt"/>
              </a:rPr>
              <a:t>in the Directorate. </a:t>
            </a:r>
            <a:r>
              <a:rPr lang="en-US" sz="1000" dirty="0">
                <a:latin typeface="+mj-lt"/>
              </a:rPr>
              <a:t>If you are interested in interviewing, complete the </a:t>
            </a:r>
            <a:r>
              <a:rPr lang="en-US" sz="1000" i="1" dirty="0">
                <a:latin typeface="+mj-lt"/>
              </a:rPr>
              <a:t>ALDW Interview Interest Form </a:t>
            </a:r>
            <a:r>
              <a:rPr lang="en-US" sz="1000" dirty="0">
                <a:latin typeface="+mj-lt"/>
                <a:hlinkClick r:id="rId4"/>
              </a:rPr>
              <a:t>here</a:t>
            </a:r>
            <a:r>
              <a:rPr lang="en-US" sz="1000" dirty="0">
                <a:latin typeface="+mj-lt"/>
              </a:rPr>
              <a:t> by Sunday, February 2, 2025. </a:t>
            </a:r>
            <a:r>
              <a:rPr lang="en-US" sz="1000" u="sng" dirty="0">
                <a:latin typeface="+mj-lt"/>
              </a:rPr>
              <a:t>Early submission is encouraged</a:t>
            </a:r>
            <a:r>
              <a:rPr lang="en-US" sz="1000" dirty="0">
                <a:latin typeface="+mj-lt"/>
              </a:rPr>
              <a:t>. Selected candidates will be invited to schedule an interview on Tuesday, February 11, 2025, or Wednesday, February 12, 2025.  </a:t>
            </a:r>
          </a:p>
          <a:p>
            <a:pPr marL="0" indent="0">
              <a:buNone/>
            </a:pPr>
            <a:endParaRPr lang="en-US" dirty="0"/>
          </a:p>
        </p:txBody>
      </p:sp>
      <p:sp>
        <p:nvSpPr>
          <p:cNvPr id="13" name="Text Placeholder 12">
            <a:extLst>
              <a:ext uri="{FF2B5EF4-FFF2-40B4-BE49-F238E27FC236}">
                <a16:creationId xmlns:a16="http://schemas.microsoft.com/office/drawing/2014/main" id="{72CADA08-97F9-4C4E-98BB-CCC6BD366F7B}"/>
              </a:ext>
            </a:extLst>
          </p:cNvPr>
          <p:cNvSpPr>
            <a:spLocks noGrp="1"/>
          </p:cNvSpPr>
          <p:nvPr>
            <p:ph type="body" sz="quarter" idx="21"/>
          </p:nvPr>
        </p:nvSpPr>
        <p:spPr>
          <a:xfrm>
            <a:off x="4780105" y="827588"/>
            <a:ext cx="4120340" cy="2679539"/>
          </a:xfrm>
        </p:spPr>
        <p:txBody>
          <a:bodyPr/>
          <a:lstStyle/>
          <a:p>
            <a:pPr marL="0" marR="0" lvl="0" indent="0" algn="just" fontAlgn="auto">
              <a:lnSpc>
                <a:spcPct val="100000"/>
              </a:lnSpc>
              <a:spcAft>
                <a:spcPts val="0"/>
              </a:spcAft>
              <a:buClrTx/>
              <a:buSzTx/>
              <a:buFont typeface="Arial" panose="020B0604020202020204" pitchFamily="34" charset="0"/>
              <a:buNone/>
              <a:defRPr/>
            </a:pPr>
            <a:r>
              <a:rPr lang="en-US" sz="1000" dirty="0">
                <a:latin typeface="+mj-lt"/>
                <a:hlinkClick r:id="rId5"/>
              </a:rPr>
              <a:t>ALDWP</a:t>
            </a:r>
            <a:r>
              <a:rPr lang="en-US" sz="1000" dirty="0">
                <a:latin typeface="+mj-lt"/>
              </a:rPr>
              <a:t> is responsible for the production of plutonium pits, detonators, and non-nuclear components, along with the necessary evaluation that ensures safe and reliable products that support multiple aspects of the national security mission.</a:t>
            </a:r>
          </a:p>
          <a:p>
            <a:pPr marL="0" marR="0" lvl="0" indent="0" algn="just" fontAlgn="auto">
              <a:lnSpc>
                <a:spcPct val="100000"/>
              </a:lnSpc>
              <a:spcAft>
                <a:spcPts val="0"/>
              </a:spcAft>
              <a:buClrTx/>
              <a:buSzTx/>
              <a:buFont typeface="Arial" panose="020B0604020202020204" pitchFamily="34" charset="0"/>
              <a:buNone/>
              <a:defRPr/>
            </a:pPr>
            <a:r>
              <a:rPr lang="en-US" sz="1000" dirty="0">
                <a:latin typeface="+mj-lt"/>
              </a:rPr>
              <a:t>ALDWP is hiring engineers and engineering technologists from various subdisciplines who have graduated or will graduate in spring 2025, summer 2025 or fall 2025 with a BS, ME, MS, or PhD, and are available to begin full-time positions in Los Alamos, New Mexico, upon graduation.  </a:t>
            </a:r>
          </a:p>
          <a:p>
            <a:pPr marL="0" indent="0" algn="just">
              <a:buNone/>
              <a:defRPr/>
            </a:pPr>
            <a:r>
              <a:rPr lang="en-US" sz="1000" dirty="0">
                <a:latin typeface="+mj-lt"/>
              </a:rPr>
              <a:t>Hiring managers will be conducting interviews for different positions in the </a:t>
            </a:r>
            <a:r>
              <a:rPr lang="en-US" sz="1000" dirty="0">
                <a:latin typeface="+mj-lt"/>
                <a:hlinkClick r:id="rId6"/>
              </a:rPr>
              <a:t>Pit Technologies</a:t>
            </a:r>
            <a:r>
              <a:rPr lang="en-US" sz="1000" dirty="0">
                <a:latin typeface="+mj-lt"/>
              </a:rPr>
              <a:t> division. Your resume may also be shared with other divisions within ALDWP. If you are interested in being interviewed, complete the </a:t>
            </a:r>
            <a:r>
              <a:rPr lang="en-US" sz="1000" i="1" dirty="0">
                <a:latin typeface="+mj-lt"/>
              </a:rPr>
              <a:t>ALDWP Interview Interest Form</a:t>
            </a:r>
            <a:r>
              <a:rPr lang="en-US" sz="1000" dirty="0">
                <a:latin typeface="+mj-lt"/>
              </a:rPr>
              <a:t> </a:t>
            </a:r>
            <a:r>
              <a:rPr lang="en-US" sz="1000" dirty="0">
                <a:latin typeface="+mj-lt"/>
                <a:hlinkClick r:id="rId7"/>
              </a:rPr>
              <a:t>here</a:t>
            </a:r>
            <a:r>
              <a:rPr lang="en-US" sz="1000" dirty="0">
                <a:latin typeface="+mj-lt"/>
              </a:rPr>
              <a:t> on or before Sunday, February 2, 2025.  </a:t>
            </a:r>
            <a:r>
              <a:rPr lang="en-US" sz="1000" u="sng" dirty="0">
                <a:latin typeface="+mj-lt"/>
              </a:rPr>
              <a:t>Early submission is encouraged</a:t>
            </a:r>
            <a:r>
              <a:rPr lang="en-US" sz="1000" dirty="0">
                <a:latin typeface="+mj-lt"/>
              </a:rPr>
              <a:t>. Selected candidates will be invited to schedule an interview on Tuesday, February 11, 2025, or Wednesday, February 12, 2025.  </a:t>
            </a:r>
          </a:p>
        </p:txBody>
      </p:sp>
      <p:sp>
        <p:nvSpPr>
          <p:cNvPr id="2" name="Text Placeholder 6">
            <a:extLst>
              <a:ext uri="{FF2B5EF4-FFF2-40B4-BE49-F238E27FC236}">
                <a16:creationId xmlns:a16="http://schemas.microsoft.com/office/drawing/2014/main" id="{9E4FE3E7-CB78-4496-7A1B-E0605D64F0A2}"/>
              </a:ext>
            </a:extLst>
          </p:cNvPr>
          <p:cNvSpPr txBox="1">
            <a:spLocks/>
          </p:cNvSpPr>
          <p:nvPr/>
        </p:nvSpPr>
        <p:spPr>
          <a:xfrm>
            <a:off x="1412632" y="4733103"/>
            <a:ext cx="6224953" cy="262000"/>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en-US" sz="1000" b="1" dirty="0">
              <a:solidFill>
                <a:srgbClr val="000000"/>
              </a:solidFill>
            </a:endParaRPr>
          </a:p>
          <a:p>
            <a:pPr algn="ctr"/>
            <a:r>
              <a:rPr lang="en-US" sz="1000" b="1" dirty="0">
                <a:solidFill>
                  <a:srgbClr val="000000"/>
                </a:solidFill>
              </a:rPr>
              <a:t>Our mission is to solve national security challenges through simultaneous excellence.</a:t>
            </a:r>
          </a:p>
          <a:p>
            <a:pPr algn="ctr"/>
            <a:endParaRPr lang="en-US" dirty="0"/>
          </a:p>
        </p:txBody>
      </p:sp>
      <p:pic>
        <p:nvPicPr>
          <p:cNvPr id="15" name="Picture 14" descr="A person standing on a platform with a large red object&#10;&#10;Description automatically generated">
            <a:extLst>
              <a:ext uri="{FF2B5EF4-FFF2-40B4-BE49-F238E27FC236}">
                <a16:creationId xmlns:a16="http://schemas.microsoft.com/office/drawing/2014/main" id="{E0875101-AE18-6F38-CB9D-1C892793EB7A}"/>
              </a:ext>
            </a:extLst>
          </p:cNvPr>
          <p:cNvPicPr>
            <a:picLocks noChangeAspect="1"/>
          </p:cNvPicPr>
          <p:nvPr/>
        </p:nvPicPr>
        <p:blipFill rotWithShape="1">
          <a:blip r:embed="rId8"/>
          <a:srcRect r="16938"/>
          <a:stretch/>
        </p:blipFill>
        <p:spPr>
          <a:xfrm>
            <a:off x="2440379" y="827588"/>
            <a:ext cx="1923517" cy="1543827"/>
          </a:xfrm>
          <a:prstGeom prst="rect">
            <a:avLst/>
          </a:prstGeom>
        </p:spPr>
      </p:pic>
      <p:pic>
        <p:nvPicPr>
          <p:cNvPr id="6" name="Picture 5" descr="A bright light on a mountain&#10;&#10;Description automatically generated">
            <a:extLst>
              <a:ext uri="{FF2B5EF4-FFF2-40B4-BE49-F238E27FC236}">
                <a16:creationId xmlns:a16="http://schemas.microsoft.com/office/drawing/2014/main" id="{A0E3E4B3-935C-E2C9-188C-52F74A7441FE}"/>
              </a:ext>
            </a:extLst>
          </p:cNvPr>
          <p:cNvPicPr>
            <a:picLocks noChangeAspect="1"/>
          </p:cNvPicPr>
          <p:nvPr/>
        </p:nvPicPr>
        <p:blipFill rotWithShape="1">
          <a:blip r:embed="rId9"/>
          <a:srcRect r="8027"/>
          <a:stretch/>
        </p:blipFill>
        <p:spPr>
          <a:xfrm>
            <a:off x="309772" y="827589"/>
            <a:ext cx="2130607" cy="1543827"/>
          </a:xfrm>
          <a:prstGeom prst="rect">
            <a:avLst/>
          </a:prstGeom>
        </p:spPr>
      </p:pic>
      <p:pic>
        <p:nvPicPr>
          <p:cNvPr id="3" name="Picture 2">
            <a:extLst>
              <a:ext uri="{FF2B5EF4-FFF2-40B4-BE49-F238E27FC236}">
                <a16:creationId xmlns:a16="http://schemas.microsoft.com/office/drawing/2014/main" id="{5CC8A79E-7930-8F04-B7A2-70204E7B88A8}"/>
              </a:ext>
            </a:extLst>
          </p:cNvPr>
          <p:cNvPicPr>
            <a:picLocks noChangeAspect="1"/>
          </p:cNvPicPr>
          <p:nvPr/>
        </p:nvPicPr>
        <p:blipFill>
          <a:blip r:embed="rId10"/>
          <a:stretch>
            <a:fillRect/>
          </a:stretch>
        </p:blipFill>
        <p:spPr>
          <a:xfrm>
            <a:off x="4780105" y="3292863"/>
            <a:ext cx="2055138" cy="1359554"/>
          </a:xfrm>
          <a:prstGeom prst="rect">
            <a:avLst/>
          </a:prstGeom>
        </p:spPr>
      </p:pic>
      <p:pic>
        <p:nvPicPr>
          <p:cNvPr id="4" name="Picture 3">
            <a:extLst>
              <a:ext uri="{FF2B5EF4-FFF2-40B4-BE49-F238E27FC236}">
                <a16:creationId xmlns:a16="http://schemas.microsoft.com/office/drawing/2014/main" id="{3E031470-0AD3-803B-B565-7A3D974C5A5E}"/>
              </a:ext>
            </a:extLst>
          </p:cNvPr>
          <p:cNvPicPr>
            <a:picLocks noChangeAspect="1"/>
          </p:cNvPicPr>
          <p:nvPr/>
        </p:nvPicPr>
        <p:blipFill>
          <a:blip r:embed="rId11"/>
          <a:stretch>
            <a:fillRect/>
          </a:stretch>
        </p:blipFill>
        <p:spPr>
          <a:xfrm>
            <a:off x="6748621" y="3292862"/>
            <a:ext cx="2151824" cy="1359555"/>
          </a:xfrm>
          <a:prstGeom prst="rect">
            <a:avLst/>
          </a:prstGeom>
        </p:spPr>
      </p:pic>
    </p:spTree>
    <p:extLst>
      <p:ext uri="{BB962C8B-B14F-4D97-AF65-F5344CB8AC3E}">
        <p14:creationId xmlns:p14="http://schemas.microsoft.com/office/powerpoint/2010/main" val="1566518800"/>
      </p:ext>
    </p:extLst>
  </p:cSld>
  <p:clrMapOvr>
    <a:masterClrMapping/>
  </p:clrMapOvr>
</p:sld>
</file>

<file path=ppt/theme/theme1.xml><?xml version="1.0" encoding="utf-8"?>
<a:theme xmlns:a="http://schemas.openxmlformats.org/drawingml/2006/main" name="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rgbClr val="000000"/>
      </a:dk1>
      <a:lt1>
        <a:srgbClr val="FFFFFF"/>
      </a:lt1>
      <a:dk2>
        <a:srgbClr val="000E7E"/>
      </a:dk2>
      <a:lt2>
        <a:srgbClr val="E7E6E6"/>
      </a:lt2>
      <a:accent1>
        <a:srgbClr val="0070C1"/>
      </a:accent1>
      <a:accent2>
        <a:srgbClr val="FF9128"/>
      </a:accent2>
      <a:accent3>
        <a:srgbClr val="CCD0E1"/>
      </a:accent3>
      <a:accent4>
        <a:srgbClr val="00A963"/>
      </a:accent4>
      <a:accent5>
        <a:srgbClr val="69C3FF"/>
      </a:accent5>
      <a:accent6>
        <a:srgbClr val="EB0E1D"/>
      </a:accent6>
      <a:hlink>
        <a:srgbClr val="69C3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14746</TotalTime>
  <Words>350</Words>
  <Application>Microsoft Office PowerPoint</Application>
  <PresentationFormat>On-screen Show (16:9)</PresentationFormat>
  <Paragraphs>11</Paragraphs>
  <Slides>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Acumin Pro</vt:lpstr>
      <vt:lpstr>Arial</vt:lpstr>
      <vt:lpstr>Calibri</vt:lpstr>
      <vt:lpstr>System Font Regular</vt:lpstr>
      <vt:lpstr>Wingdings</vt:lpstr>
      <vt:lpstr>Main</vt:lpstr>
      <vt:lpstr>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McKinney, Dara L</cp:lastModifiedBy>
  <cp:revision>266</cp:revision>
  <dcterms:created xsi:type="dcterms:W3CDTF">2020-12-17T00:35:24Z</dcterms:created>
  <dcterms:modified xsi:type="dcterms:W3CDTF">2025-01-11T19:33:16Z</dcterms:modified>
</cp:coreProperties>
</file>